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entation.xml" ContentType="application/vnd.openxmlformats-officedocument.presentationml.presentation.main+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slideMasters/slideMaster1.xml" ContentType="application/vnd.openxmlformats-officedocument.presentationml.slideMaster+xml"/>
  <Override PartName="/ppt/notesSlides/notesSlide34.xml" ContentType="application/vnd.openxmlformats-officedocument.presentationml.notesSlide+xml"/>
  <Override PartName="/ppt/slideLayouts/slideLayout1.xml" ContentType="application/vnd.openxmlformats-officedocument.presentationml.slideLayout+xml"/>
  <Override PartName="/ppt/notesSlides/notesSlide35.xml" ContentType="application/vnd.openxmlformats-officedocument.presentationml.notesSlid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36.xml" ContentType="application/vnd.openxmlformats-officedocument.presentationml.notes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handoutMasterIdLst>
    <p:handoutMasterId r:id="rId39"/>
  </p:handoutMasterIdLst>
  <p:sldIdLst>
    <p:sldId id="303" r:id="rId2"/>
    <p:sldId id="264" r:id="rId3"/>
    <p:sldId id="551" r:id="rId4"/>
    <p:sldId id="569" r:id="rId5"/>
    <p:sldId id="564" r:id="rId6"/>
    <p:sldId id="577" r:id="rId7"/>
    <p:sldId id="552" r:id="rId8"/>
    <p:sldId id="262" r:id="rId9"/>
    <p:sldId id="263" r:id="rId10"/>
    <p:sldId id="516" r:id="rId11"/>
    <p:sldId id="265" r:id="rId12"/>
    <p:sldId id="558" r:id="rId13"/>
    <p:sldId id="557" r:id="rId14"/>
    <p:sldId id="560" r:id="rId15"/>
    <p:sldId id="570" r:id="rId16"/>
    <p:sldId id="572" r:id="rId17"/>
    <p:sldId id="575" r:id="rId18"/>
    <p:sldId id="553" r:id="rId19"/>
    <p:sldId id="487" r:id="rId20"/>
    <p:sldId id="374" r:id="rId21"/>
    <p:sldId id="316" r:id="rId22"/>
    <p:sldId id="319" r:id="rId23"/>
    <p:sldId id="346" r:id="rId24"/>
    <p:sldId id="359" r:id="rId25"/>
    <p:sldId id="361" r:id="rId26"/>
    <p:sldId id="362" r:id="rId27"/>
    <p:sldId id="363" r:id="rId28"/>
    <p:sldId id="364" r:id="rId29"/>
    <p:sldId id="565" r:id="rId30"/>
    <p:sldId id="573" r:id="rId31"/>
    <p:sldId id="541" r:id="rId32"/>
    <p:sldId id="492" r:id="rId33"/>
    <p:sldId id="360" r:id="rId34"/>
    <p:sldId id="563" r:id="rId35"/>
    <p:sldId id="267" r:id="rId36"/>
    <p:sldId id="567" r:id="rId37"/>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48"/>
    <p:restoredTop sz="69212"/>
  </p:normalViewPr>
  <p:slideViewPr>
    <p:cSldViewPr snapToGrid="0" snapToObjects="1">
      <p:cViewPr varScale="1">
        <p:scale>
          <a:sx n="147" d="100"/>
          <a:sy n="147" d="100"/>
        </p:scale>
        <p:origin x="3896" y="184"/>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8/24/22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8/24/22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 / Quarto.</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12</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Quarto provides us with features and tools to tackle the reproducibility problem.</a:t>
            </a:r>
          </a:p>
          <a:p>
            <a:endParaRPr lang="en-US" dirty="0"/>
          </a:p>
          <a:p>
            <a:r>
              <a:rPr lang="en-US" dirty="0"/>
              <a:t>In Quarto, we can craft computer code mixed in with narrative annotation that documents the purpose of the code and details about the decisions we made in our analysis.</a:t>
            </a:r>
          </a:p>
          <a:p>
            <a:endParaRPr lang="en-US" dirty="0"/>
          </a:p>
          <a:p>
            <a:r>
              <a:rPr lang="en-US" dirty="0"/>
              <a:t>Quarto provides a lab notebook interface for analysis, visualization, and annotation of our work.</a:t>
            </a:r>
          </a:p>
          <a:p>
            <a:endParaRPr lang="en-US" dirty="0"/>
          </a:p>
          <a:p>
            <a:r>
              <a:rPr lang="en-US" dirty="0"/>
              <a:t>Like R Markdown before it, Quarto is quickly becoming the gold standard for reproducible data analysis.  In the course we will teach you to use Quarto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Quarto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Quarto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Quarto document, we can execute a single code chunk by ** clicking the “Run Code Chunk” arrow. </a:t>
            </a:r>
          </a:p>
          <a:p>
            <a:endParaRPr lang="en-US" dirty="0"/>
          </a:p>
          <a:p>
            <a:r>
              <a:rPr lang="en-US" dirty="0"/>
              <a:t>And with the click of a button ** (called rendering), we can turn a Quarto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15</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Quarto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rendered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16</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 Quarto document</a:t>
            </a:r>
          </a:p>
          <a:p>
            <a:r>
              <a:rPr lang="en-US" dirty="0"/>
              <a:t>-review the format</a:t>
            </a:r>
          </a:p>
          <a:p>
            <a:r>
              <a:rPr lang="en-US" dirty="0"/>
              <a:t>-execute individual code chunks</a:t>
            </a:r>
          </a:p>
          <a:p>
            <a:r>
              <a:rPr lang="en-US" dirty="0"/>
              <a:t>-render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Quarto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19</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free piece of software made by the company Posit (formerly known as R</a:t>
            </a:r>
            <a:r>
              <a:rPr lang="en-US" dirty="0"/>
              <a:t>S</a:t>
            </a:r>
            <a:r>
              <a:rPr lang="en" dirty="0" err="1"/>
              <a:t>tudio</a:t>
            </a:r>
            <a:r>
              <a:rPr lang="en" dirty="0"/>
              <a:t>).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 Or at least that what we used to say when we taught this course.  The next generation of R Markdown known as (**) Quarto was recently released. Quarto is a computational document format that has executable code. Quarto also includes capabilities for annotating your work which is incredibly handy and supports multiple programming languages for mixing and matching code.</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And if you are interested in hearing more about Quarto, don’t forget to join JJ Allaire’s Quarto keynote on Thursday August 25th.</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R, R</a:t>
            </a:r>
            <a:r>
              <a:rPr lang="en-US" dirty="0"/>
              <a:t>Studio, and Quarto </a:t>
            </a:r>
            <a:r>
              <a:rPr lang="en" dirty="0"/>
              <a:t>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Accordingly,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21</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 We’ll practice this later.</a:t>
            </a:r>
            <a:endParaRPr lang="en-US" baseline="0" dirty="0"/>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err="1"/>
              <a:t>read_csv</a:t>
            </a:r>
            <a:r>
              <a:rPr lang="en-US" baseline="0" dirty="0"/>
              <a:t>() is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We’ll see examples of that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 Quarto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Quarto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Quarto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“rendering”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Quarto documents can be “rendered” into a number of additional formats including PDF, Microsoft Word, PowerPoint, and support for interactive dashboards is even on the horizon.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2555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a:t>
            </a:r>
          </a:p>
          <a:p>
            <a:endParaRPr lang="en-US" dirty="0"/>
          </a:p>
          <a:p>
            <a:r>
              <a:rPr lang="en-US" dirty="0"/>
              <a:t>This means, you can mix code chunks written in R with code chunks written in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does many things really well, but no programming language is perfect for all tasks.  It is great that R gives us tools to mix and match languages in different code chunks in situ.</a:t>
            </a:r>
          </a:p>
          <a:p>
            <a:endParaRPr lang="en-US" dirty="0"/>
          </a:p>
          <a:p>
            <a:r>
              <a:rPr lang="en-US" dirty="0"/>
              <a:t>For those of you new to coding, we recommend focusing on a single language to develop proficiency before moving on to another language.  This will shorten the learning curve for your first and future languages.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just mentioned RStudio can be installed on a server or locally on your computer.</a:t>
            </a:r>
          </a:p>
          <a:p>
            <a:endParaRPr lang="en-US" dirty="0"/>
          </a:p>
          <a:p>
            <a:r>
              <a:rPr lang="en-US" dirty="0"/>
              <a:t>RStudio Server – a version of the RStudio IDE that can be accessed from a web browser.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p>
          <a:p>
            <a:endParaRPr lang="en-US" sz="1200" dirty="0"/>
          </a:p>
          <a:p>
            <a:r>
              <a:rPr lang="en-US" sz="1200" dirty="0"/>
              <a:t>On the course website (https://</a:t>
            </a:r>
            <a:r>
              <a:rPr lang="en-US" sz="1200" dirty="0" err="1"/>
              <a:t>stephan-kadauke.quarto.pub</a:t>
            </a:r>
            <a:r>
              <a:rPr lang="en-US" sz="1200" dirty="0"/>
              <a:t>/intro-to-r-for-clinical-data-rmed2022/), we included links to videos demonstrating how to complete a local install of RStudio Desktop.  We also provide access to the course content via a </a:t>
            </a:r>
            <a:r>
              <a:rPr lang="en-US" sz="1200" dirty="0" err="1"/>
              <a:t>github</a:t>
            </a:r>
            <a:r>
              <a:rPr lang="en-US" sz="1200" dirty="0"/>
              <a:t> repository (https://</a:t>
            </a:r>
            <a:r>
              <a:rPr lang="en-US" sz="1200" dirty="0" err="1"/>
              <a:t>github.com</a:t>
            </a:r>
            <a:r>
              <a:rPr lang="en-US" sz="1200" dirty="0"/>
              <a:t>/</a:t>
            </a:r>
            <a:r>
              <a:rPr lang="en-US" sz="1200" dirty="0" err="1"/>
              <a:t>skadauke</a:t>
            </a:r>
            <a:r>
              <a:rPr lang="en-US" sz="1200" dirty="0"/>
              <a:t>/intro-to-r-for-clinical-data-rmed2022).  So though the training environment is ephemeral, you will have access to the course content in the future.</a:t>
            </a:r>
          </a:p>
          <a:p>
            <a:endParaRPr lang="en-US" sz="1200" dirty="0"/>
          </a:p>
          <a:p>
            <a:r>
              <a:rPr lang="en-US" sz="1200" dirty="0"/>
              <a:t>One last reminder, please don’t upload any external data (and especially PHI) to the cloud!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logged into RStudio using the login credentials.</a:t>
            </a:r>
          </a:p>
          <a:p>
            <a:endParaRPr lang="en-US" dirty="0"/>
          </a:p>
          <a:p>
            <a:r>
              <a:rPr lang="en-US" dirty="0"/>
              <a:t>Please click the yes button in zoom to let us know you logged in successfully.</a:t>
            </a:r>
          </a:p>
          <a:p>
            <a:endParaRPr lang="en-US" dirty="0"/>
          </a:p>
          <a:p>
            <a:r>
              <a:rPr lang="en-US" dirty="0"/>
              <a:t>We will do our best to get everyone logged in.  If you are struggling to log in, please reach out in the chat and we will try to help you.</a:t>
            </a:r>
          </a:p>
          <a:p>
            <a:endParaRPr lang="en-US" dirty="0"/>
          </a:p>
          <a:p>
            <a:r>
              <a:rPr lang="en-US" dirty="0"/>
              <a:t>In a course this size, we may not be able to get every participant logged in successfully.  If you can’t access the cloud, please reach out via the chat so we can connect you with a TA.  If we aren’t able to help with your specific issue, don’t worry, follow along via the slides, the course will still be valuable for you.  </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030379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0.tiff"/><Relationship Id="rId7" Type="http://schemas.openxmlformats.org/officeDocument/2006/relationships/image" Target="../media/image54.tiff"/><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tiff"/></Relationships>
</file>

<file path=ppt/slides/_rels/slide34.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9.png"/><Relationship Id="rId7"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7.tiff"/><Relationship Id="rId11" Type="http://schemas.openxmlformats.org/officeDocument/2006/relationships/image" Target="../media/image22.tiff"/><Relationship Id="rId5" Type="http://schemas.openxmlformats.org/officeDocument/2006/relationships/image" Target="../media/image16.tiff"/><Relationship Id="rId10" Type="http://schemas.openxmlformats.org/officeDocument/2006/relationships/image" Target="../media/image21.tiff"/><Relationship Id="rId4" Type="http://schemas.openxmlformats.org/officeDocument/2006/relationships/image" Target="../media/image15.tiff"/><Relationship Id="rId9" Type="http://schemas.openxmlformats.org/officeDocument/2006/relationships/image" Target="../media/image20.tif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RStudio, and </a:t>
            </a:r>
            <a:br>
              <a:rPr lang="en-US" sz="4400" b="1" dirty="0"/>
            </a:br>
            <a:r>
              <a:rPr lang="en-US" sz="4400" b="1" dirty="0"/>
              <a:t>R Markdown/Quarto</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dirty="0"/>
              <a:t>R/Medicine 2022</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95055"/>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pic>
        <p:nvPicPr>
          <p:cNvPr id="2" name="Picture 1">
            <a:extLst>
              <a:ext uri="{FF2B5EF4-FFF2-40B4-BE49-F238E27FC236}">
                <a16:creationId xmlns:a16="http://schemas.microsoft.com/office/drawing/2014/main" id="{F81DFE49-F042-DDDD-19E0-B7A8D3C36D66}"/>
              </a:ext>
            </a:extLst>
          </p:cNvPr>
          <p:cNvPicPr>
            <a:picLocks noChangeAspect="1"/>
          </p:cNvPicPr>
          <p:nvPr/>
        </p:nvPicPr>
        <p:blipFill>
          <a:blip r:embed="rId4"/>
          <a:stretch>
            <a:fillRect/>
          </a:stretch>
        </p:blipFill>
        <p:spPr>
          <a:xfrm>
            <a:off x="4471514" y="1711515"/>
            <a:ext cx="3413701" cy="3765415"/>
          </a:xfrm>
          <a:prstGeom prst="rect">
            <a:avLst/>
          </a:prstGeom>
        </p:spPr>
      </p:pic>
    </p:spTree>
    <p:extLst>
      <p:ext uri="{BB962C8B-B14F-4D97-AF65-F5344CB8AC3E}">
        <p14:creationId xmlns:p14="http://schemas.microsoft.com/office/powerpoint/2010/main" val="1686179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 Quarto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545771" y="1640046"/>
            <a:ext cx="3658865" cy="1376686"/>
            <a:chOff x="1831585" y="1574731"/>
            <a:chExt cx="2805176"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648738"/>
              <a:ext cx="191676" cy="107721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545771" y="3256868"/>
            <a:ext cx="3658865" cy="1775630"/>
            <a:chOff x="1831585" y="2905227"/>
            <a:chExt cx="2806994" cy="1775630"/>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2911701"/>
              <a:ext cx="1955868" cy="1384995"/>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 formatting)</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77563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545771" y="5182763"/>
            <a:ext cx="3658865" cy="1077218"/>
            <a:chOff x="1852003" y="4890053"/>
            <a:chExt cx="2786576" cy="1077218"/>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4227" y="5151766"/>
              <a:ext cx="184352" cy="74455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9" cy="1077218"/>
              <a:chOff x="5011307" y="441228"/>
              <a:chExt cx="2365217"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7"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5" name="Picture 4">
            <a:extLst>
              <a:ext uri="{FF2B5EF4-FFF2-40B4-BE49-F238E27FC236}">
                <a16:creationId xmlns:a16="http://schemas.microsoft.com/office/drawing/2014/main" id="{43190A32-9492-C3C4-088C-2B3027813139}"/>
              </a:ext>
            </a:extLst>
          </p:cNvPr>
          <p:cNvPicPr>
            <a:picLocks noChangeAspect="1"/>
          </p:cNvPicPr>
          <p:nvPr/>
        </p:nvPicPr>
        <p:blipFill rotWithShape="1">
          <a:blip r:embed="rId3"/>
          <a:srcRect b="21171"/>
          <a:stretch/>
        </p:blipFill>
        <p:spPr>
          <a:xfrm>
            <a:off x="5267347" y="1535305"/>
            <a:ext cx="5829300" cy="4865496"/>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D22DB5-10C6-4300-0695-54107F28519F}"/>
              </a:ext>
            </a:extLst>
          </p:cNvPr>
          <p:cNvPicPr>
            <a:picLocks noChangeAspect="1"/>
          </p:cNvPicPr>
          <p:nvPr/>
        </p:nvPicPr>
        <p:blipFill>
          <a:blip r:embed="rId3"/>
          <a:stretch>
            <a:fillRect/>
          </a:stretch>
        </p:blipFill>
        <p:spPr>
          <a:xfrm>
            <a:off x="445606" y="674601"/>
            <a:ext cx="5829300" cy="6172200"/>
          </a:xfrm>
          <a:prstGeom prst="rect">
            <a:avLst/>
          </a:prstGeom>
        </p:spPr>
      </p:pic>
      <p:sp>
        <p:nvSpPr>
          <p:cNvPr id="26" name="Rectangle 25">
            <a:extLst>
              <a:ext uri="{FF2B5EF4-FFF2-40B4-BE49-F238E27FC236}">
                <a16:creationId xmlns:a16="http://schemas.microsoft.com/office/drawing/2014/main" id="{EABEB7E5-2A1D-F14F-85AF-4BE4D9C133A8}"/>
              </a:ext>
            </a:extLst>
          </p:cNvPr>
          <p:cNvSpPr/>
          <p:nvPr/>
        </p:nvSpPr>
        <p:spPr>
          <a:xfrm>
            <a:off x="5239303" y="4290561"/>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C11256-D53B-6D39-B9E5-F09E25ADA867}"/>
              </a:ext>
            </a:extLst>
          </p:cNvPr>
          <p:cNvPicPr>
            <a:picLocks noChangeAspect="1"/>
          </p:cNvPicPr>
          <p:nvPr/>
        </p:nvPicPr>
        <p:blipFill>
          <a:blip r:embed="rId4"/>
          <a:stretch>
            <a:fillRect/>
          </a:stretch>
        </p:blipFill>
        <p:spPr>
          <a:xfrm>
            <a:off x="5163656" y="173858"/>
            <a:ext cx="1308100" cy="381000"/>
          </a:xfrm>
          <a:prstGeom prst="rect">
            <a:avLst/>
          </a:prstGeom>
          <a:ln w="63500">
            <a:solidFill>
              <a:schemeClr val="accent2"/>
            </a:solidFill>
          </a:ln>
        </p:spPr>
      </p:pic>
      <p:pic>
        <p:nvPicPr>
          <p:cNvPr id="10" name="Picture 9">
            <a:extLst>
              <a:ext uri="{FF2B5EF4-FFF2-40B4-BE49-F238E27FC236}">
                <a16:creationId xmlns:a16="http://schemas.microsoft.com/office/drawing/2014/main" id="{B21928D6-8CCE-471E-B9CB-5A3F9E0D8F56}"/>
              </a:ext>
            </a:extLst>
          </p:cNvPr>
          <p:cNvPicPr>
            <a:picLocks noChangeAspect="1"/>
          </p:cNvPicPr>
          <p:nvPr/>
        </p:nvPicPr>
        <p:blipFill>
          <a:blip r:embed="rId5"/>
          <a:stretch>
            <a:fillRect/>
          </a:stretch>
        </p:blipFill>
        <p:spPr>
          <a:xfrm>
            <a:off x="6750050" y="554858"/>
            <a:ext cx="5292206" cy="6269228"/>
          </a:xfrm>
          <a:prstGeom prst="rect">
            <a:avLst/>
          </a:prstGeom>
        </p:spPr>
      </p:pic>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EB9A765-B3D9-6DC4-BC7D-38CFB5970DF1}"/>
              </a:ext>
            </a:extLst>
          </p:cNvPr>
          <p:cNvGrpSpPr/>
          <p:nvPr/>
        </p:nvGrpSpPr>
        <p:grpSpPr>
          <a:xfrm>
            <a:off x="1330779" y="143583"/>
            <a:ext cx="10861221" cy="1185332"/>
            <a:chOff x="1330779" y="143583"/>
            <a:chExt cx="10861221" cy="1185332"/>
          </a:xfrm>
        </p:grpSpPr>
        <p:pic>
          <p:nvPicPr>
            <p:cNvPr id="10" name="Picture 9">
              <a:extLst>
                <a:ext uri="{FF2B5EF4-FFF2-40B4-BE49-F238E27FC236}">
                  <a16:creationId xmlns:a16="http://schemas.microsoft.com/office/drawing/2014/main" id="{36FE2A93-95AE-D8D0-21B0-4C24D61733AA}"/>
                </a:ext>
              </a:extLst>
            </p:cNvPr>
            <p:cNvPicPr>
              <a:picLocks noChangeAspect="1"/>
            </p:cNvPicPr>
            <p:nvPr/>
          </p:nvPicPr>
          <p:blipFill rotWithShape="1">
            <a:blip r:embed="rId3"/>
            <a:srcRect b="76507"/>
            <a:stretch/>
          </p:blipFill>
          <p:spPr>
            <a:xfrm>
              <a:off x="1330779" y="143583"/>
              <a:ext cx="4765221" cy="1185332"/>
            </a:xfrm>
            <a:prstGeom prst="rect">
              <a:avLst/>
            </a:prstGeom>
          </p:spPr>
        </p:pic>
        <p:pic>
          <p:nvPicPr>
            <p:cNvPr id="13" name="Picture 12">
              <a:extLst>
                <a:ext uri="{FF2B5EF4-FFF2-40B4-BE49-F238E27FC236}">
                  <a16:creationId xmlns:a16="http://schemas.microsoft.com/office/drawing/2014/main" id="{2D3F8772-72D8-2B60-E5D0-C2D8023717D0}"/>
                </a:ext>
              </a:extLst>
            </p:cNvPr>
            <p:cNvPicPr>
              <a:picLocks noChangeAspect="1"/>
            </p:cNvPicPr>
            <p:nvPr/>
          </p:nvPicPr>
          <p:blipFill rotWithShape="1">
            <a:blip r:embed="rId4"/>
            <a:srcRect b="93749"/>
            <a:stretch/>
          </p:blipFill>
          <p:spPr>
            <a:xfrm>
              <a:off x="6899794" y="359873"/>
              <a:ext cx="5292206" cy="391885"/>
            </a:xfrm>
            <a:prstGeom prst="rect">
              <a:avLst/>
            </a:prstGeom>
          </p:spPr>
        </p:pic>
      </p:grpSp>
      <p:grpSp>
        <p:nvGrpSpPr>
          <p:cNvPr id="33" name="Group 32">
            <a:extLst>
              <a:ext uri="{FF2B5EF4-FFF2-40B4-BE49-F238E27FC236}">
                <a16:creationId xmlns:a16="http://schemas.microsoft.com/office/drawing/2014/main" id="{74FC8F87-968D-497B-2475-90EA122F858C}"/>
              </a:ext>
            </a:extLst>
          </p:cNvPr>
          <p:cNvGrpSpPr/>
          <p:nvPr/>
        </p:nvGrpSpPr>
        <p:grpSpPr>
          <a:xfrm>
            <a:off x="1330779" y="4378288"/>
            <a:ext cx="9729107" cy="2473121"/>
            <a:chOff x="1330779" y="4378288"/>
            <a:chExt cx="9729107" cy="2473121"/>
          </a:xfrm>
        </p:grpSpPr>
        <p:pic>
          <p:nvPicPr>
            <p:cNvPr id="16" name="Picture 15">
              <a:extLst>
                <a:ext uri="{FF2B5EF4-FFF2-40B4-BE49-F238E27FC236}">
                  <a16:creationId xmlns:a16="http://schemas.microsoft.com/office/drawing/2014/main" id="{4F591237-071A-8A97-B52A-2D1561DD13CB}"/>
                </a:ext>
              </a:extLst>
            </p:cNvPr>
            <p:cNvPicPr>
              <a:picLocks noChangeAspect="1"/>
            </p:cNvPicPr>
            <p:nvPr/>
          </p:nvPicPr>
          <p:blipFill rotWithShape="1">
            <a:blip r:embed="rId4"/>
            <a:srcRect t="46941"/>
            <a:stretch/>
          </p:blipFill>
          <p:spPr>
            <a:xfrm>
              <a:off x="7125169" y="4378288"/>
              <a:ext cx="3934717" cy="2473121"/>
            </a:xfrm>
            <a:prstGeom prst="rect">
              <a:avLst/>
            </a:prstGeom>
          </p:spPr>
        </p:pic>
        <p:pic>
          <p:nvPicPr>
            <p:cNvPr id="25" name="Picture 24">
              <a:extLst>
                <a:ext uri="{FF2B5EF4-FFF2-40B4-BE49-F238E27FC236}">
                  <a16:creationId xmlns:a16="http://schemas.microsoft.com/office/drawing/2014/main" id="{F7FB82B2-7919-339A-3670-924151526D3E}"/>
                </a:ext>
              </a:extLst>
            </p:cNvPr>
            <p:cNvPicPr>
              <a:picLocks noChangeAspect="1"/>
            </p:cNvPicPr>
            <p:nvPr/>
          </p:nvPicPr>
          <p:blipFill rotWithShape="1">
            <a:blip r:embed="rId3"/>
            <a:srcRect t="78271"/>
            <a:stretch/>
          </p:blipFill>
          <p:spPr>
            <a:xfrm>
              <a:off x="1330779" y="4635337"/>
              <a:ext cx="4765221" cy="1096346"/>
            </a:xfrm>
            <a:prstGeom prst="rect">
              <a:avLst/>
            </a:prstGeom>
          </p:spPr>
        </p:pic>
      </p:grpSp>
      <p:grpSp>
        <p:nvGrpSpPr>
          <p:cNvPr id="31" name="Group 30">
            <a:extLst>
              <a:ext uri="{FF2B5EF4-FFF2-40B4-BE49-F238E27FC236}">
                <a16:creationId xmlns:a16="http://schemas.microsoft.com/office/drawing/2014/main" id="{FF2A9EBE-3081-DD74-9490-BF1CD565D20C}"/>
              </a:ext>
            </a:extLst>
          </p:cNvPr>
          <p:cNvGrpSpPr/>
          <p:nvPr/>
        </p:nvGrpSpPr>
        <p:grpSpPr>
          <a:xfrm>
            <a:off x="1330779" y="1328915"/>
            <a:ext cx="10819429" cy="1917581"/>
            <a:chOff x="1330779" y="1328915"/>
            <a:chExt cx="10819429" cy="1917581"/>
          </a:xfrm>
        </p:grpSpPr>
        <p:pic>
          <p:nvPicPr>
            <p:cNvPr id="14" name="Picture 13">
              <a:extLst>
                <a:ext uri="{FF2B5EF4-FFF2-40B4-BE49-F238E27FC236}">
                  <a16:creationId xmlns:a16="http://schemas.microsoft.com/office/drawing/2014/main" id="{CFA0CE35-6EAE-65BA-86AE-70B933375A42}"/>
                </a:ext>
              </a:extLst>
            </p:cNvPr>
            <p:cNvPicPr>
              <a:picLocks noChangeAspect="1"/>
            </p:cNvPicPr>
            <p:nvPr/>
          </p:nvPicPr>
          <p:blipFill rotWithShape="1">
            <a:blip r:embed="rId3"/>
            <a:srcRect t="23493" b="39118"/>
            <a:stretch/>
          </p:blipFill>
          <p:spPr>
            <a:xfrm>
              <a:off x="1330779" y="1359985"/>
              <a:ext cx="4765221" cy="1886511"/>
            </a:xfrm>
            <a:prstGeom prst="rect">
              <a:avLst/>
            </a:prstGeom>
          </p:spPr>
        </p:pic>
        <p:pic>
          <p:nvPicPr>
            <p:cNvPr id="26" name="Picture 25">
              <a:extLst>
                <a:ext uri="{FF2B5EF4-FFF2-40B4-BE49-F238E27FC236}">
                  <a16:creationId xmlns:a16="http://schemas.microsoft.com/office/drawing/2014/main" id="{586B18ED-499A-C148-DFF3-0A1562CB479B}"/>
                </a:ext>
              </a:extLst>
            </p:cNvPr>
            <p:cNvPicPr>
              <a:picLocks noChangeAspect="1"/>
            </p:cNvPicPr>
            <p:nvPr/>
          </p:nvPicPr>
          <p:blipFill rotWithShape="1">
            <a:blip r:embed="rId4"/>
            <a:srcRect t="6251" b="66498"/>
            <a:stretch/>
          </p:blipFill>
          <p:spPr>
            <a:xfrm>
              <a:off x="6858002" y="1328915"/>
              <a:ext cx="5292206" cy="1708414"/>
            </a:xfrm>
            <a:prstGeom prst="rect">
              <a:avLst/>
            </a:prstGeom>
          </p:spPr>
        </p:pic>
      </p:grpSp>
      <p:grpSp>
        <p:nvGrpSpPr>
          <p:cNvPr id="32" name="Group 31">
            <a:extLst>
              <a:ext uri="{FF2B5EF4-FFF2-40B4-BE49-F238E27FC236}">
                <a16:creationId xmlns:a16="http://schemas.microsoft.com/office/drawing/2014/main" id="{987C1ACC-D81C-DAA5-2138-7CF88C062CA5}"/>
              </a:ext>
            </a:extLst>
          </p:cNvPr>
          <p:cNvGrpSpPr/>
          <p:nvPr/>
        </p:nvGrpSpPr>
        <p:grpSpPr>
          <a:xfrm>
            <a:off x="1330779" y="3314723"/>
            <a:ext cx="10861221" cy="783081"/>
            <a:chOff x="1330779" y="3314723"/>
            <a:chExt cx="10861221" cy="783081"/>
          </a:xfrm>
        </p:grpSpPr>
        <p:pic>
          <p:nvPicPr>
            <p:cNvPr id="27" name="Picture 26">
              <a:extLst>
                <a:ext uri="{FF2B5EF4-FFF2-40B4-BE49-F238E27FC236}">
                  <a16:creationId xmlns:a16="http://schemas.microsoft.com/office/drawing/2014/main" id="{DD12AAA4-08A9-9C4F-AAF8-F485EF52CA62}"/>
                </a:ext>
              </a:extLst>
            </p:cNvPr>
            <p:cNvPicPr>
              <a:picLocks noChangeAspect="1"/>
            </p:cNvPicPr>
            <p:nvPr/>
          </p:nvPicPr>
          <p:blipFill rotWithShape="1">
            <a:blip r:embed="rId3"/>
            <a:srcRect t="60882" b="23598"/>
            <a:stretch/>
          </p:blipFill>
          <p:spPr>
            <a:xfrm>
              <a:off x="1330779" y="3314723"/>
              <a:ext cx="4765221" cy="783081"/>
            </a:xfrm>
            <a:prstGeom prst="rect">
              <a:avLst/>
            </a:prstGeom>
          </p:spPr>
        </p:pic>
        <p:pic>
          <p:nvPicPr>
            <p:cNvPr id="28" name="Picture 27">
              <a:extLst>
                <a:ext uri="{FF2B5EF4-FFF2-40B4-BE49-F238E27FC236}">
                  <a16:creationId xmlns:a16="http://schemas.microsoft.com/office/drawing/2014/main" id="{C12969F0-2604-C127-BC61-D788E3A12C65}"/>
                </a:ext>
              </a:extLst>
            </p:cNvPr>
            <p:cNvPicPr>
              <a:picLocks noChangeAspect="1"/>
            </p:cNvPicPr>
            <p:nvPr/>
          </p:nvPicPr>
          <p:blipFill rotWithShape="1">
            <a:blip r:embed="rId4"/>
            <a:srcRect t="33154" b="58001"/>
            <a:stretch/>
          </p:blipFill>
          <p:spPr>
            <a:xfrm>
              <a:off x="6899794" y="3314723"/>
              <a:ext cx="5292206" cy="554529"/>
            </a:xfrm>
            <a:prstGeom prst="rect">
              <a:avLst/>
            </a:prstGeom>
          </p:spPr>
        </p:pic>
      </p:grpSp>
      <p:pic>
        <p:nvPicPr>
          <p:cNvPr id="29" name="Picture 28">
            <a:extLst>
              <a:ext uri="{FF2B5EF4-FFF2-40B4-BE49-F238E27FC236}">
                <a16:creationId xmlns:a16="http://schemas.microsoft.com/office/drawing/2014/main" id="{5954478A-CE75-C908-7705-7224C7D040F4}"/>
              </a:ext>
            </a:extLst>
          </p:cNvPr>
          <p:cNvPicPr>
            <a:picLocks noChangeAspect="1"/>
          </p:cNvPicPr>
          <p:nvPr/>
        </p:nvPicPr>
        <p:blipFill rotWithShape="1">
          <a:blip r:embed="rId4"/>
          <a:srcRect t="41829" b="51055"/>
          <a:stretch/>
        </p:blipFill>
        <p:spPr>
          <a:xfrm>
            <a:off x="6899794" y="3869251"/>
            <a:ext cx="5292206" cy="446101"/>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0" indent="0">
              <a:buNone/>
            </a:pPr>
            <a:r>
              <a:rPr lang="en-US" sz="2800" dirty="0"/>
              <a:t>Open a sample Quarto document (File -&gt; New File -&gt; Quarto Document).</a:t>
            </a:r>
          </a:p>
          <a:p>
            <a:pPr marL="0" indent="0">
              <a:buNone/>
            </a:pPr>
            <a:endParaRPr lang="en-US" sz="2800" dirty="0"/>
          </a:p>
          <a:p>
            <a:pPr marL="0" indent="0">
              <a:buNone/>
            </a:pPr>
            <a:r>
              <a:rPr lang="en-US" sz="2800" dirty="0"/>
              <a:t>Review the format of the document:  header, text, code chunks </a:t>
            </a:r>
          </a:p>
          <a:p>
            <a:pPr marL="0" indent="0">
              <a:buNone/>
            </a:pPr>
            <a:endParaRPr lang="en-US" sz="2800" dirty="0"/>
          </a:p>
          <a:p>
            <a:pPr marL="0" indent="0">
              <a:buNone/>
            </a:pPr>
            <a:r>
              <a:rPr lang="en-US" sz="2800" dirty="0"/>
              <a:t>Execute the individual code chunks by selecting the Run Current Chunk arrow.  </a:t>
            </a:r>
          </a:p>
          <a:p>
            <a:pPr marL="0" indent="0">
              <a:buNone/>
            </a:pPr>
            <a:endParaRPr lang="en-US" sz="2800" dirty="0"/>
          </a:p>
          <a:p>
            <a:pPr marL="0" indent="0">
              <a:buNone/>
            </a:pPr>
            <a:r>
              <a:rPr lang="en-US" sz="2800" dirty="0"/>
              <a:t>Render the document to HTML.  You may be prompted to save your Quarto Document first.  In this case select a name for your document and click save.  Review the rendered document.</a:t>
            </a:r>
          </a:p>
        </p:txBody>
      </p:sp>
    </p:spTree>
    <p:extLst>
      <p:ext uri="{BB962C8B-B14F-4D97-AF65-F5344CB8AC3E}">
        <p14:creationId xmlns:p14="http://schemas.microsoft.com/office/powerpoint/2010/main" val="815737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9C9D02-5B6D-CC28-E9FA-58DF4FFD6AAE}"/>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590069" y="3351740"/>
            <a:ext cx="1226856"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grpSp>
        <p:nvGrpSpPr>
          <p:cNvPr id="8" name="Group 7">
            <a:extLst>
              <a:ext uri="{FF2B5EF4-FFF2-40B4-BE49-F238E27FC236}">
                <a16:creationId xmlns:a16="http://schemas.microsoft.com/office/drawing/2014/main" id="{939853B4-F433-6DCE-BE0C-28999DB97250}"/>
              </a:ext>
            </a:extLst>
          </p:cNvPr>
          <p:cNvGrpSpPr/>
          <p:nvPr/>
        </p:nvGrpSpPr>
        <p:grpSpPr>
          <a:xfrm>
            <a:off x="7942908" y="977966"/>
            <a:ext cx="4143333" cy="5542452"/>
            <a:chOff x="7860000" y="987376"/>
            <a:chExt cx="4143333" cy="5542452"/>
          </a:xfrm>
        </p:grpSpPr>
        <p:pic>
          <p:nvPicPr>
            <p:cNvPr id="6" name="Picture 5">
              <a:extLst>
                <a:ext uri="{FF2B5EF4-FFF2-40B4-BE49-F238E27FC236}">
                  <a16:creationId xmlns:a16="http://schemas.microsoft.com/office/drawing/2014/main" id="{0A38D229-69B7-DD03-46A8-543EBB4B12FA}"/>
                </a:ext>
              </a:extLst>
            </p:cNvPr>
            <p:cNvPicPr>
              <a:picLocks noChangeAspect="1"/>
            </p:cNvPicPr>
            <p:nvPr/>
          </p:nvPicPr>
          <p:blipFill>
            <a:blip r:embed="rId6"/>
            <a:stretch>
              <a:fillRect/>
            </a:stretch>
          </p:blipFill>
          <p:spPr>
            <a:xfrm>
              <a:off x="8675599" y="987376"/>
              <a:ext cx="2677952" cy="2953862"/>
            </a:xfrm>
            <a:prstGeom prst="rect">
              <a:avLst/>
            </a:prstGeom>
          </p:spPr>
        </p:pic>
        <p:sp>
          <p:nvSpPr>
            <p:cNvPr id="7" name="Google Shape;249;p37">
              <a:extLst>
                <a:ext uri="{FF2B5EF4-FFF2-40B4-BE49-F238E27FC236}">
                  <a16:creationId xmlns:a16="http://schemas.microsoft.com/office/drawing/2014/main" id="{36213810-B365-ED65-EC08-184B7E1D9059}"/>
                </a:ext>
              </a:extLst>
            </p:cNvPr>
            <p:cNvSpPr txBox="1"/>
            <p:nvPr/>
          </p:nvSpPr>
          <p:spPr>
            <a:xfrm>
              <a:off x="7860000" y="4235428"/>
              <a:ext cx="4143333" cy="2294400"/>
            </a:xfrm>
            <a:prstGeom prst="rect">
              <a:avLst/>
            </a:prstGeom>
            <a:solidFill>
              <a:schemeClr val="bg1"/>
            </a:solidFill>
            <a:ln>
              <a:noFill/>
            </a:ln>
          </p:spPr>
          <p:txBody>
            <a:bodyPr spcFirstLastPara="1" wrap="square" lIns="91433" tIns="45700" rIns="91433" bIns="45700" anchor="t" anchorCtr="0">
              <a:noAutofit/>
            </a:bodyPr>
            <a:lstStyle/>
            <a:p>
              <a:pPr algn="ctr">
                <a:lnSpc>
                  <a:spcPct val="90000"/>
                </a:lnSpc>
                <a:buClr>
                  <a:schemeClr val="dk1"/>
                </a:buClr>
                <a:buSzPts val="3300"/>
              </a:pPr>
              <a:r>
                <a:rPr lang="en-US" sz="3600" b="1" dirty="0">
                  <a:latin typeface="Tw Cen MT" panose="020B0602020104020603" pitchFamily="34" charset="77"/>
                  <a:ea typeface="Raleway"/>
                  <a:cs typeface="Raleway"/>
                  <a:sym typeface="Raleway"/>
                </a:rPr>
                <a:t>Quarto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#3</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the MISC pane, select the folder: </a:t>
            </a:r>
          </a:p>
          <a:p>
            <a:pPr marL="0" indent="0">
              <a:buNone/>
            </a:pPr>
            <a:r>
              <a:rPr lang="en-US" sz="4400" dirty="0"/>
              <a:t>“exercises”</a:t>
            </a:r>
          </a:p>
          <a:p>
            <a:pPr marL="0" indent="0">
              <a:buNone/>
            </a:pPr>
            <a:endParaRPr lang="en-US" sz="4400" dirty="0"/>
          </a:p>
          <a:p>
            <a:pPr marL="0" indent="0">
              <a:buNone/>
            </a:pPr>
            <a:r>
              <a:rPr lang="en-US" sz="4400" dirty="0"/>
              <a:t>Select the Quarto document file: </a:t>
            </a:r>
          </a:p>
          <a:p>
            <a:pPr marL="0" indent="0">
              <a:buNone/>
            </a:pPr>
            <a:r>
              <a:rPr lang="en-US" sz="4400" dirty="0">
                <a:solidFill>
                  <a:srgbClr val="0070C0"/>
                </a:solidFill>
                <a:latin typeface="Monaco" charset="0"/>
                <a:ea typeface="Monaco" charset="0"/>
                <a:cs typeface="Monaco" charset="0"/>
              </a:rPr>
              <a:t>“01 – </a:t>
            </a:r>
            <a:r>
              <a:rPr lang="en-US" sz="4400" dirty="0" err="1">
                <a:solidFill>
                  <a:srgbClr val="0070C0"/>
                </a:solidFill>
                <a:latin typeface="Monaco" charset="0"/>
                <a:ea typeface="Monaco" charset="0"/>
                <a:cs typeface="Monaco" charset="0"/>
              </a:rPr>
              <a:t>Introduction.qmd</a:t>
            </a:r>
            <a:r>
              <a:rPr lang="en-US" sz="4400" dirty="0">
                <a:solidFill>
                  <a:srgbClr val="0070C0"/>
                </a:solidFill>
                <a:latin typeface="Monaco" charset="0"/>
                <a:ea typeface="Monaco" charset="0"/>
                <a:cs typeface="Monaco" charset="0"/>
              </a:rPr>
              <a:t>”</a:t>
            </a:r>
            <a:endParaRPr lang="en-US" sz="4400" dirty="0"/>
          </a:p>
          <a:p>
            <a:pPr marL="0" indent="0">
              <a:buFont typeface="Tw Cen MT" panose="020B0602020104020603" pitchFamily="34" charset="0"/>
              <a:buNone/>
            </a:pPr>
            <a:endParaRPr lang="en-US" sz="4400" dirty="0"/>
          </a:p>
          <a:p>
            <a:pPr marL="0" indent="0">
              <a:buFont typeface="Tw Cen MT" panose="020B0602020104020603" pitchFamily="34" charset="0"/>
              <a:buNone/>
            </a:pPr>
            <a:r>
              <a:rPr lang="en-US" sz="4400" dirty="0"/>
              <a:t>In the Editor pane, follow the instructions to complete the exercise.</a:t>
            </a:r>
          </a:p>
        </p:txBody>
      </p:sp>
    </p:spTree>
    <p:extLst>
      <p:ext uri="{BB962C8B-B14F-4D97-AF65-F5344CB8AC3E}">
        <p14:creationId xmlns:p14="http://schemas.microsoft.com/office/powerpoint/2010/main" val="3929708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lnSpcReduction="10000"/>
          </a:bodyPr>
          <a:lstStyle/>
          <a:p>
            <a:pPr marL="0" indent="0">
              <a:buNone/>
            </a:pPr>
            <a:r>
              <a:rPr lang="en-US" sz="3200" b="1" dirty="0"/>
              <a:t>Packages</a:t>
            </a:r>
            <a:r>
              <a:rPr lang="en-US" sz="3200" dirty="0"/>
              <a:t> extend the functionality of R.  They need to be installed once per computer and loaded each session.</a:t>
            </a:r>
          </a:p>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&lt;- ).</a:t>
            </a:r>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pic>
        <p:nvPicPr>
          <p:cNvPr id="2" name="Picture 1">
            <a:extLst>
              <a:ext uri="{FF2B5EF4-FFF2-40B4-BE49-F238E27FC236}">
                <a16:creationId xmlns:a16="http://schemas.microsoft.com/office/drawing/2014/main" id="{D5BEC05B-2884-2BC7-5F41-A5C3EE17621D}"/>
              </a:ext>
            </a:extLst>
          </p:cNvPr>
          <p:cNvPicPr>
            <a:picLocks noChangeAspect="1"/>
          </p:cNvPicPr>
          <p:nvPr/>
        </p:nvPicPr>
        <p:blipFill>
          <a:blip r:embed="rId6"/>
          <a:stretch>
            <a:fillRect/>
          </a:stretch>
        </p:blipFill>
        <p:spPr>
          <a:xfrm>
            <a:off x="7878097" y="1267260"/>
            <a:ext cx="935156" cy="1031506"/>
          </a:xfrm>
          <a:prstGeom prst="rect">
            <a:avLst/>
          </a:prstGeom>
        </p:spPr>
      </p:pic>
    </p:spTree>
    <p:extLst>
      <p:ext uri="{BB962C8B-B14F-4D97-AF65-F5344CB8AC3E}">
        <p14:creationId xmlns:p14="http://schemas.microsoft.com/office/powerpoint/2010/main" val="2489716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pic>
        <p:nvPicPr>
          <p:cNvPr id="2" name="Picture 1">
            <a:extLst>
              <a:ext uri="{FF2B5EF4-FFF2-40B4-BE49-F238E27FC236}">
                <a16:creationId xmlns:a16="http://schemas.microsoft.com/office/drawing/2014/main" id="{2CF7E9EF-6135-09BD-B6C2-A660B9096B4E}"/>
              </a:ext>
            </a:extLst>
          </p:cNvPr>
          <p:cNvPicPr>
            <a:picLocks noChangeAspect="1"/>
          </p:cNvPicPr>
          <p:nvPr/>
        </p:nvPicPr>
        <p:blipFill rotWithShape="1">
          <a:blip r:embed="rId9"/>
          <a:srcRect l="5460" t="4774" r="8224" b="4551"/>
          <a:stretch/>
        </p:blipFill>
        <p:spPr>
          <a:xfrm>
            <a:off x="4713649" y="1815409"/>
            <a:ext cx="2814546" cy="3261315"/>
          </a:xfrm>
          <a:prstGeom prst="rect">
            <a:avLst/>
          </a:prstGeom>
        </p:spPr>
      </p:pic>
    </p:spTree>
    <p:extLst>
      <p:ext uri="{BB962C8B-B14F-4D97-AF65-F5344CB8AC3E}">
        <p14:creationId xmlns:p14="http://schemas.microsoft.com/office/powerpoint/2010/main" val="889655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spTree>
    <p:extLst>
      <p:ext uri="{BB962C8B-B14F-4D97-AF65-F5344CB8AC3E}">
        <p14:creationId xmlns:p14="http://schemas.microsoft.com/office/powerpoint/2010/main" val="123488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On the Web and In Your Home</a:t>
            </a:r>
          </a:p>
        </p:txBody>
      </p:sp>
      <p:sp>
        <p:nvSpPr>
          <p:cNvPr id="4" name="Slide Number Placeholder 3">
            <a:extLst>
              <a:ext uri="{FF2B5EF4-FFF2-40B4-BE49-F238E27FC236}">
                <a16:creationId xmlns:a16="http://schemas.microsoft.com/office/drawing/2014/main" id="{D5B5F495-E423-7644-9CCA-18B5861370B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a:solidFill>
                <a:prstClr val="black">
                  <a:lumMod val="95000"/>
                  <a:lumOff val="5000"/>
                </a:prstClr>
              </a:solidFill>
            </a:endParaRPr>
          </a:p>
        </p:txBody>
      </p:sp>
      <p:grpSp>
        <p:nvGrpSpPr>
          <p:cNvPr id="9" name="Group 8">
            <a:extLst>
              <a:ext uri="{FF2B5EF4-FFF2-40B4-BE49-F238E27FC236}">
                <a16:creationId xmlns:a16="http://schemas.microsoft.com/office/drawing/2014/main" id="{59EEC60A-745C-DF4A-A4B2-0F792773EF8D}"/>
              </a:ext>
            </a:extLst>
          </p:cNvPr>
          <p:cNvGrpSpPr/>
          <p:nvPr/>
        </p:nvGrpSpPr>
        <p:grpSpPr>
          <a:xfrm>
            <a:off x="5982783" y="1486833"/>
            <a:ext cx="4537339" cy="4997888"/>
            <a:chOff x="1149962" y="1860112"/>
            <a:chExt cx="4537339" cy="4997888"/>
          </a:xfrm>
        </p:grpSpPr>
        <p:pic>
          <p:nvPicPr>
            <p:cNvPr id="10" name="Picture 9" descr="Your Computer Monitor Could be Part of Antitrust Scheme">
              <a:extLst>
                <a:ext uri="{FF2B5EF4-FFF2-40B4-BE49-F238E27FC236}">
                  <a16:creationId xmlns:a16="http://schemas.microsoft.com/office/drawing/2014/main" id="{026E6F43-9B23-E84E-8729-FCFEB11DD3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2942381" y="2835791"/>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13" name="Group 12">
            <a:extLst>
              <a:ext uri="{FF2B5EF4-FFF2-40B4-BE49-F238E27FC236}">
                <a16:creationId xmlns:a16="http://schemas.microsoft.com/office/drawing/2014/main" id="{8FD4F3FA-E75A-CB4B-A579-B60D906F3F78}"/>
              </a:ext>
            </a:extLst>
          </p:cNvPr>
          <p:cNvGrpSpPr/>
          <p:nvPr/>
        </p:nvGrpSpPr>
        <p:grpSpPr>
          <a:xfrm>
            <a:off x="1771561" y="2033366"/>
            <a:ext cx="3717910" cy="4451355"/>
            <a:chOff x="6790660" y="2351356"/>
            <a:chExt cx="3717910" cy="4451355"/>
          </a:xfrm>
        </p:grpSpPr>
        <p:sp>
          <p:nvSpPr>
            <p:cNvPr id="14" name="Cloud 13">
              <a:extLst>
                <a:ext uri="{FF2B5EF4-FFF2-40B4-BE49-F238E27FC236}">
                  <a16:creationId xmlns:a16="http://schemas.microsoft.com/office/drawing/2014/main" id="{5D9A9A7C-C526-FB43-A614-7ABB3CDC3E5E}"/>
                </a:ext>
              </a:extLst>
            </p:cNvPr>
            <p:cNvSpPr/>
            <p:nvPr/>
          </p:nvSpPr>
          <p:spPr>
            <a:xfrm>
              <a:off x="6856352" y="2351356"/>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30385" y="3085364"/>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Server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
        <p:nvSpPr>
          <p:cNvPr id="17" name="TextBox 16">
            <a:extLst>
              <a:ext uri="{FF2B5EF4-FFF2-40B4-BE49-F238E27FC236}">
                <a16:creationId xmlns:a16="http://schemas.microsoft.com/office/drawing/2014/main" id="{F07A1E8C-0F2A-C548-A2BC-F9EF09008674}"/>
              </a:ext>
            </a:extLst>
          </p:cNvPr>
          <p:cNvSpPr txBox="1"/>
          <p:nvPr/>
        </p:nvSpPr>
        <p:spPr>
          <a:xfrm>
            <a:off x="1" y="6192655"/>
            <a:ext cx="12192000" cy="400110"/>
          </a:xfrm>
          <a:prstGeom prst="rect">
            <a:avLst/>
          </a:prstGeom>
          <a:noFill/>
        </p:spPr>
        <p:txBody>
          <a:bodyPr wrap="square" rtlCol="0">
            <a:spAutoFit/>
          </a:bodyPr>
          <a:lstStyle/>
          <a:p>
            <a:pPr algn="ctr"/>
            <a:r>
              <a:rPr lang="en-US" sz="2000" b="1" dirty="0"/>
              <a:t>Note: Use </a:t>
            </a:r>
            <a:r>
              <a:rPr lang="en-US" sz="2000" b="1" dirty="0" err="1"/>
              <a:t>Rstudio</a:t>
            </a:r>
            <a:r>
              <a:rPr lang="en-US" sz="2000" b="1" dirty="0"/>
              <a:t> Server only for this course. Do not upload protected health information to the cloud!</a:t>
            </a:r>
          </a:p>
        </p:txBody>
      </p:sp>
    </p:spTree>
    <p:extLst>
      <p:ext uri="{BB962C8B-B14F-4D97-AF65-F5344CB8AC3E}">
        <p14:creationId xmlns:p14="http://schemas.microsoft.com/office/powerpoint/2010/main" val="1334547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Go to </a:t>
            </a:r>
            <a:r>
              <a:rPr lang="en-US" sz="3600" dirty="0">
                <a:solidFill>
                  <a:srgbClr val="0070C0"/>
                </a:solidFill>
                <a:latin typeface="Monaco" charset="0"/>
                <a:ea typeface="Monaco" charset="0"/>
                <a:cs typeface="Monaco" charset="0"/>
              </a:rPr>
              <a:t>rmed101.cloud</a:t>
            </a:r>
            <a:r>
              <a:rPr lang="en-US" sz="4400" dirty="0"/>
              <a:t> in your browser and log in using the username and password provided in the email. </a:t>
            </a:r>
          </a:p>
          <a:p>
            <a:pPr marL="0" indent="0">
              <a:buNone/>
            </a:pPr>
            <a:endParaRPr lang="en-US" sz="4400" dirty="0"/>
          </a:p>
          <a:p>
            <a:pPr marL="0" indent="0">
              <a:buNone/>
            </a:pPr>
            <a:r>
              <a:rPr lang="en-US" sz="4400" dirty="0"/>
              <a:t>Click “yes” once you see the RStudio panes.</a:t>
            </a:r>
            <a:endParaRPr lang="en-US" sz="2400" dirty="0"/>
          </a:p>
        </p:txBody>
      </p:sp>
    </p:spTree>
    <p:extLst>
      <p:ext uri="{BB962C8B-B14F-4D97-AF65-F5344CB8AC3E}">
        <p14:creationId xmlns:p14="http://schemas.microsoft.com/office/powerpoint/2010/main" val="2932052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8466E-7E7F-5D90-E830-46696C998532}"/>
              </a:ext>
            </a:extLst>
          </p:cNvPr>
          <p:cNvPicPr>
            <a:picLocks noChangeAspect="1"/>
          </p:cNvPicPr>
          <p:nvPr/>
        </p:nvPicPr>
        <p:blipFill>
          <a:blip r:embed="rId3"/>
          <a:stretch>
            <a:fillRect/>
          </a:stretch>
        </p:blipFill>
        <p:spPr>
          <a:xfrm>
            <a:off x="525083" y="723951"/>
            <a:ext cx="11105808" cy="5489876"/>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456063" y="3904488"/>
            <a:ext cx="6037727" cy="2309340"/>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821276"/>
            <a:ext cx="5137102" cy="339255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12385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
        <p:nvSpPr>
          <p:cNvPr id="13" name="Rectangle 12">
            <a:extLst>
              <a:ext uri="{FF2B5EF4-FFF2-40B4-BE49-F238E27FC236}">
                <a16:creationId xmlns:a16="http://schemas.microsoft.com/office/drawing/2014/main" id="{5855CDCA-B920-B342-96D3-DDCB3EB06E56}"/>
              </a:ext>
            </a:extLst>
          </p:cNvPr>
          <p:cNvSpPr/>
          <p:nvPr/>
        </p:nvSpPr>
        <p:spPr>
          <a:xfrm>
            <a:off x="456063" y="697423"/>
            <a:ext cx="6029466" cy="3207065"/>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943228" y="3266461"/>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4064170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0" y="2752468"/>
            <a:ext cx="12192000" cy="1463040"/>
          </a:xfrm>
        </p:spPr>
        <p:txBody>
          <a:bodyPr/>
          <a:lstStyle/>
          <a:p>
            <a:r>
              <a:rPr lang="en-US" dirty="0">
                <a:latin typeface="+mn-lt"/>
              </a:rPr>
              <a:t>Reproducible Data Analysis and Quarto</a:t>
            </a:r>
          </a:p>
        </p:txBody>
      </p:sp>
    </p:spTree>
    <p:extLst>
      <p:ext uri="{BB962C8B-B14F-4D97-AF65-F5344CB8AC3E}">
        <p14:creationId xmlns:p14="http://schemas.microsoft.com/office/powerpoint/2010/main" val="3074487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2A410167F6E5804AB2875CA2E966BB05" ma:contentTypeVersion="10" ma:contentTypeDescription="Crear nuevo documento." ma:contentTypeScope="" ma:versionID="10156ba42047acb682704c01cb605b99">
  <xsd:schema xmlns:xsd="http://www.w3.org/2001/XMLSchema" xmlns:xs="http://www.w3.org/2001/XMLSchema" xmlns:p="http://schemas.microsoft.com/office/2006/metadata/properties" xmlns:ns2="04908849-024c-48ae-8050-449bd7ad56f0" xmlns:ns3="bf4562a6-fc89-4851-b729-80dd96ab6d42" targetNamespace="http://schemas.microsoft.com/office/2006/metadata/properties" ma:root="true" ma:fieldsID="b2a46e3062f4d79f12f91e0cb138f322" ns2:_="" ns3:_="">
    <xsd:import namespace="04908849-024c-48ae-8050-449bd7ad56f0"/>
    <xsd:import namespace="bf4562a6-fc89-4851-b729-80dd96ab6d4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908849-024c-48ae-8050-449bd7ad56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f4562a6-fc89-4851-b729-80dd96ab6d42" elementFormDefault="qualified">
    <xsd:import namespace="http://schemas.microsoft.com/office/2006/documentManagement/types"/>
    <xsd:import namespace="http://schemas.microsoft.com/office/infopath/2007/PartnerControls"/>
    <xsd:element name="SharedWithUsers" ma:index="14"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98A16C-018E-46F4-9D3B-BFB826CB259F}"/>
</file>

<file path=customXml/itemProps2.xml><?xml version="1.0" encoding="utf-8"?>
<ds:datastoreItem xmlns:ds="http://schemas.openxmlformats.org/officeDocument/2006/customXml" ds:itemID="{83A27DE1-4B7F-42F3-88F0-C79C2ED84EB3}"/>
</file>

<file path=docProps/app.xml><?xml version="1.0" encoding="utf-8"?>
<Properties xmlns="http://schemas.openxmlformats.org/officeDocument/2006/extended-properties" xmlns:vt="http://schemas.openxmlformats.org/officeDocument/2006/docPropsVTypes">
  <TotalTime>14831</TotalTime>
  <Words>4482</Words>
  <Application>Microsoft Macintosh PowerPoint</Application>
  <PresentationFormat>Widescreen</PresentationFormat>
  <Paragraphs>422</Paragraphs>
  <Slides>36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Monaco</vt:lpstr>
      <vt:lpstr>Tw Cen MT</vt:lpstr>
      <vt:lpstr>Tw Cen MT Condensed</vt:lpstr>
      <vt:lpstr>Wingdings</vt:lpstr>
      <vt:lpstr>Wingdings 3</vt:lpstr>
      <vt:lpstr>Integral</vt:lpstr>
      <vt:lpstr>Introduction to R, RStudio, and  R Markdown/Quarto</vt:lpstr>
      <vt:lpstr>PowerPoint Presentation</vt:lpstr>
      <vt:lpstr>Getting Started with RStudio</vt:lpstr>
      <vt:lpstr>RStudio:  On the Web and In Your Home</vt:lpstr>
      <vt:lpstr>Your Turn #1</vt:lpstr>
      <vt:lpstr>PowerPoint Presentation</vt:lpstr>
      <vt:lpstr>Reproducible Data Analysis and Quarto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Importing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#3</vt:lpstr>
      <vt:lpstr>PowerPoint Presentation</vt:lpstr>
      <vt:lpstr>What else?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Joseph Rudolf</cp:lastModifiedBy>
  <cp:revision>638</cp:revision>
  <cp:lastPrinted>2019-02-19T22:36:37Z</cp:lastPrinted>
  <dcterms:created xsi:type="dcterms:W3CDTF">2018-02-01T22:00:01Z</dcterms:created>
  <dcterms:modified xsi:type="dcterms:W3CDTF">2022-08-24T15:16:03Z</dcterms:modified>
</cp:coreProperties>
</file>